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02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8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44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5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75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60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7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9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37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29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68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28D82-A2DD-4655-8539-45970CA04C93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A81CA-6EBF-4600-BC4E-692259ED9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31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61049" y="629728"/>
            <a:ext cx="3594254" cy="36933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これまでの購買プロセス：「</a:t>
            </a:r>
            <a:r>
              <a:rPr kumimoji="1"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AIDMA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ホームベース 4"/>
          <p:cNvSpPr/>
          <p:nvPr/>
        </p:nvSpPr>
        <p:spPr>
          <a:xfrm>
            <a:off x="1380226" y="1302588"/>
            <a:ext cx="1759789" cy="767751"/>
          </a:xfrm>
          <a:prstGeom prst="homePlat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ttention</a:t>
            </a:r>
          </a:p>
          <a:p>
            <a:pPr algn="ctr"/>
            <a:r>
              <a:rPr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（認知）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山形 5"/>
          <p:cNvSpPr/>
          <p:nvPr/>
        </p:nvSpPr>
        <p:spPr>
          <a:xfrm>
            <a:off x="2993366" y="1337094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nterest</a:t>
            </a:r>
          </a:p>
          <a:p>
            <a:pPr algn="ctr"/>
            <a:r>
              <a:rPr kumimoji="1"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（興味）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山形 6"/>
          <p:cNvSpPr/>
          <p:nvPr/>
        </p:nvSpPr>
        <p:spPr>
          <a:xfrm>
            <a:off x="4422476" y="1341405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esire</a:t>
            </a:r>
          </a:p>
          <a:p>
            <a:pPr algn="ctr"/>
            <a:r>
              <a:rPr kumimoji="1"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（欲求）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山形 7"/>
          <p:cNvSpPr/>
          <p:nvPr/>
        </p:nvSpPr>
        <p:spPr>
          <a:xfrm>
            <a:off x="5828571" y="1342850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emory</a:t>
            </a:r>
          </a:p>
          <a:p>
            <a:pPr algn="ctr"/>
            <a:r>
              <a:rPr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（記憶）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山形 8"/>
          <p:cNvSpPr/>
          <p:nvPr/>
        </p:nvSpPr>
        <p:spPr>
          <a:xfrm>
            <a:off x="7274945" y="1337093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ction</a:t>
            </a:r>
          </a:p>
          <a:p>
            <a:pPr algn="ctr"/>
            <a:r>
              <a:rPr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（行動）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80226" y="2242868"/>
            <a:ext cx="244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認知：広告などで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商品を「知る」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47937" y="2242868"/>
            <a:ext cx="244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感情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：商品に興味、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関心を持つ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05846" y="2227215"/>
            <a:ext cx="244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行動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：商品を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購入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す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61049" y="3429000"/>
            <a:ext cx="3461910" cy="36933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購買プロセス：「</a:t>
            </a:r>
            <a:r>
              <a:rPr kumimoji="1"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AISCEAS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ホームベース 13"/>
          <p:cNvSpPr/>
          <p:nvPr/>
        </p:nvSpPr>
        <p:spPr>
          <a:xfrm>
            <a:off x="1385898" y="4116403"/>
            <a:ext cx="1759789" cy="767751"/>
          </a:xfrm>
          <a:prstGeom prst="homePlat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ttention</a:t>
            </a:r>
          </a:p>
          <a:p>
            <a:pPr algn="ctr"/>
            <a:r>
              <a:rPr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（認知）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山形 14"/>
          <p:cNvSpPr/>
          <p:nvPr/>
        </p:nvSpPr>
        <p:spPr>
          <a:xfrm>
            <a:off x="2930030" y="4150909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nterest</a:t>
            </a:r>
          </a:p>
          <a:p>
            <a:pPr algn="ctr"/>
            <a:r>
              <a:rPr kumimoji="1"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（興味）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山形 15"/>
          <p:cNvSpPr/>
          <p:nvPr/>
        </p:nvSpPr>
        <p:spPr>
          <a:xfrm>
            <a:off x="7041954" y="4150909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err="1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en-US" altLang="ja-JP" sz="1200" dirty="0" err="1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xami</a:t>
            </a:r>
            <a:r>
              <a:rPr kumimoji="1" lang="ja-JP" altLang="en-US" sz="1200" dirty="0" err="1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ｰ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nation</a:t>
            </a:r>
          </a:p>
          <a:p>
            <a:pPr algn="ctr"/>
            <a:r>
              <a:rPr kumimoji="1"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（検討）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山形 16"/>
          <p:cNvSpPr/>
          <p:nvPr/>
        </p:nvSpPr>
        <p:spPr>
          <a:xfrm>
            <a:off x="8396280" y="4152354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ction</a:t>
            </a:r>
          </a:p>
          <a:p>
            <a:pPr algn="ctr"/>
            <a:r>
              <a:rPr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（購買）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山形 17"/>
          <p:cNvSpPr/>
          <p:nvPr/>
        </p:nvSpPr>
        <p:spPr>
          <a:xfrm>
            <a:off x="9739141" y="4146597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hare</a:t>
            </a:r>
          </a:p>
          <a:p>
            <a:pPr algn="ctr"/>
            <a:r>
              <a:rPr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（共有）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山形 18"/>
          <p:cNvSpPr/>
          <p:nvPr/>
        </p:nvSpPr>
        <p:spPr>
          <a:xfrm>
            <a:off x="4290051" y="4146597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earch</a:t>
            </a:r>
          </a:p>
          <a:p>
            <a:pPr algn="ctr"/>
            <a:r>
              <a:rPr kumimoji="1"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（検索）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山形 19"/>
          <p:cNvSpPr/>
          <p:nvPr/>
        </p:nvSpPr>
        <p:spPr>
          <a:xfrm>
            <a:off x="5668837" y="4130944"/>
            <a:ext cx="1570008" cy="724619"/>
          </a:xfrm>
          <a:prstGeom prst="chevr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err="1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en-US" altLang="ja-JP" sz="1200" dirty="0" err="1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onpari</a:t>
            </a:r>
            <a:endParaRPr kumimoji="1" lang="en-US" altLang="ja-JP" sz="1200" dirty="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err="1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ｰ</a:t>
            </a:r>
            <a:r>
              <a:rPr kumimoji="1" lang="en-US" altLang="ja-JP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son</a:t>
            </a:r>
          </a:p>
          <a:p>
            <a:pPr algn="ctr"/>
            <a:r>
              <a:rPr kumimoji="1" lang="ja-JP" altLang="en-US" sz="12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（比較）</a:t>
            </a:r>
            <a:endParaRPr kumimoji="1"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右中かっこ 20"/>
          <p:cNvSpPr/>
          <p:nvPr/>
        </p:nvSpPr>
        <p:spPr>
          <a:xfrm rot="5400000">
            <a:off x="6279007" y="3008769"/>
            <a:ext cx="183130" cy="418948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63916" y="5319139"/>
            <a:ext cx="5521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購入までの情報収集・比較検討プロセスがより入念になった</a:t>
            </a:r>
            <a:endParaRPr kumimoji="1" lang="ja-JP" altLang="en-US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>
          <a:xfrm rot="10800000">
            <a:off x="5668837" y="2912293"/>
            <a:ext cx="945954" cy="37093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60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61049" y="629728"/>
            <a:ext cx="3172663" cy="36933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BtoB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における購買承認プロセス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2034003" y="1997015"/>
            <a:ext cx="638355" cy="1431985"/>
            <a:chOff x="1207697" y="2234242"/>
            <a:chExt cx="638355" cy="1431985"/>
          </a:xfrm>
        </p:grpSpPr>
        <p:sp>
          <p:nvSpPr>
            <p:cNvPr id="2" name="円/楕円 1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円/楕円 23"/>
          <p:cNvSpPr/>
          <p:nvPr/>
        </p:nvSpPr>
        <p:spPr>
          <a:xfrm>
            <a:off x="3342111" y="2010647"/>
            <a:ext cx="483079" cy="457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3276072" y="2448463"/>
            <a:ext cx="638355" cy="974785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/>
          <p:cNvGrpSpPr/>
          <p:nvPr/>
        </p:nvGrpSpPr>
        <p:grpSpPr>
          <a:xfrm>
            <a:off x="4769169" y="1831675"/>
            <a:ext cx="376688" cy="787879"/>
            <a:chOff x="1207697" y="2234242"/>
            <a:chExt cx="638355" cy="1431985"/>
          </a:xfrm>
          <a:solidFill>
            <a:schemeClr val="bg1">
              <a:lumMod val="85000"/>
            </a:schemeClr>
          </a:solidFill>
        </p:grpSpPr>
        <p:sp>
          <p:nvSpPr>
            <p:cNvPr id="31" name="円/楕円 30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5371384" y="1846053"/>
            <a:ext cx="376688" cy="787879"/>
            <a:chOff x="1207697" y="2234242"/>
            <a:chExt cx="638355" cy="1431985"/>
          </a:xfrm>
          <a:solidFill>
            <a:schemeClr val="bg1">
              <a:lumMod val="85000"/>
            </a:schemeClr>
          </a:solidFill>
        </p:grpSpPr>
        <p:sp>
          <p:nvSpPr>
            <p:cNvPr id="34" name="円/楕円 33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5382694" y="2696088"/>
            <a:ext cx="376688" cy="787879"/>
            <a:chOff x="1207697" y="2234242"/>
            <a:chExt cx="638355" cy="1431985"/>
          </a:xfrm>
          <a:solidFill>
            <a:schemeClr val="bg1">
              <a:lumMod val="85000"/>
            </a:schemeClr>
          </a:solidFill>
        </p:grpSpPr>
        <p:sp>
          <p:nvSpPr>
            <p:cNvPr id="37" name="円/楕円 36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4881252" y="2696088"/>
            <a:ext cx="376688" cy="787879"/>
            <a:chOff x="1207697" y="2234242"/>
            <a:chExt cx="638355" cy="1431985"/>
          </a:xfrm>
          <a:solidFill>
            <a:srgbClr val="00B050"/>
          </a:solidFill>
        </p:grpSpPr>
        <p:sp>
          <p:nvSpPr>
            <p:cNvPr id="40" name="円/楕円 39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5936692" y="2159761"/>
            <a:ext cx="376688" cy="787879"/>
            <a:chOff x="1207697" y="2234242"/>
            <a:chExt cx="638355" cy="1431985"/>
          </a:xfrm>
          <a:solidFill>
            <a:schemeClr val="bg1">
              <a:lumMod val="85000"/>
            </a:schemeClr>
          </a:solidFill>
        </p:grpSpPr>
        <p:sp>
          <p:nvSpPr>
            <p:cNvPr id="43" name="円/楕円 42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980535" y="1997015"/>
            <a:ext cx="638355" cy="1431985"/>
            <a:chOff x="1207697" y="2234242"/>
            <a:chExt cx="638355" cy="1431985"/>
          </a:xfrm>
          <a:solidFill>
            <a:schemeClr val="accent5">
              <a:lumMod val="75000"/>
            </a:schemeClr>
          </a:solidFill>
        </p:grpSpPr>
        <p:sp>
          <p:nvSpPr>
            <p:cNvPr id="47" name="円/楕円 46"/>
            <p:cNvSpPr/>
            <p:nvPr/>
          </p:nvSpPr>
          <p:spPr>
            <a:xfrm>
              <a:off x="1285336" y="2234242"/>
              <a:ext cx="483079" cy="4572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1207697" y="2691442"/>
              <a:ext cx="638355" cy="97478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2054030" y="349131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発案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起案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999648" y="347965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収集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13246" y="34875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決裁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267199" y="346561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社内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稟議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星 6 53"/>
          <p:cNvSpPr/>
          <p:nvPr/>
        </p:nvSpPr>
        <p:spPr>
          <a:xfrm>
            <a:off x="7374257" y="2444483"/>
            <a:ext cx="474452" cy="584465"/>
          </a:xfrm>
          <a:prstGeom prst="star6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288317" y="347965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購入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二等辺三角形 55"/>
          <p:cNvSpPr/>
          <p:nvPr/>
        </p:nvSpPr>
        <p:spPr>
          <a:xfrm rot="5400000">
            <a:off x="1657271" y="2643108"/>
            <a:ext cx="245767" cy="170428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/>
          <p:cNvSpPr/>
          <p:nvPr/>
        </p:nvSpPr>
        <p:spPr>
          <a:xfrm rot="5400000">
            <a:off x="2853927" y="2647422"/>
            <a:ext cx="245767" cy="170428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/>
          <p:cNvSpPr/>
          <p:nvPr/>
        </p:nvSpPr>
        <p:spPr>
          <a:xfrm rot="5400000">
            <a:off x="4218914" y="2621719"/>
            <a:ext cx="245767" cy="170428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/>
          <p:cNvSpPr/>
          <p:nvPr/>
        </p:nvSpPr>
        <p:spPr>
          <a:xfrm rot="5400000">
            <a:off x="6770037" y="2643109"/>
            <a:ext cx="245767" cy="170428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4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</Words>
  <Application>Microsoft Office PowerPoint</Application>
  <PresentationFormat>ワイド画面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miyazaki_cmd</dc:creator>
  <cp:lastModifiedBy>miyazaki_cmd</cp:lastModifiedBy>
  <cp:revision>3</cp:revision>
  <dcterms:created xsi:type="dcterms:W3CDTF">2017-12-18T03:53:39Z</dcterms:created>
  <dcterms:modified xsi:type="dcterms:W3CDTF">2017-12-18T04:10:13Z</dcterms:modified>
</cp:coreProperties>
</file>